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656" r:id="rId5"/>
    <p:sldId id="702" r:id="rId6"/>
    <p:sldId id="725" r:id="rId7"/>
    <p:sldId id="726" r:id="rId8"/>
    <p:sldId id="732" r:id="rId9"/>
    <p:sldId id="731" r:id="rId10"/>
    <p:sldId id="730" r:id="rId11"/>
    <p:sldId id="728" r:id="rId12"/>
    <p:sldId id="729" r:id="rId13"/>
    <p:sldId id="719" r:id="rId14"/>
    <p:sldId id="72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B0E7E6-3871-4BC8-B80F-BC873B544C05}" v="1" dt="2021-09-10T17:46:43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8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75AB5-917D-4FBB-9E60-98A106FBE67F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78B5B-FE65-4E00-986F-D238EFE89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38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F0A58-66D6-4D38-BE88-252113D766C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A1FC3-5959-4DBE-8B79-F2146B92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4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varallopr.com/officialwebsite/wp-content/uploads/2015/07/NH_Logo_Horiz_Full-Color.jpg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7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1" y="283"/>
            <a:ext cx="12191496" cy="685771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3967163"/>
            <a:ext cx="8567738" cy="1463675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6000" baseline="0">
                <a:solidFill>
                  <a:schemeClr val="bg1"/>
                </a:solidFill>
                <a:latin typeface="Jenna Sue" pitchFamily="2" charset="0"/>
              </a:defRPr>
            </a:lvl1pPr>
          </a:lstStyle>
          <a:p>
            <a:pPr lvl="0"/>
            <a:r>
              <a:rPr lang="en-US" dirty="0"/>
              <a:t>This is a section title card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7DCB75-91B1-43A6-AF4E-9F5C131C25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39613" y="5803558"/>
            <a:ext cx="1654493" cy="762953"/>
          </a:xfrm>
          <a:prstGeom prst="rect">
            <a:avLst/>
          </a:prstGeom>
        </p:spPr>
      </p:pic>
      <p:pic>
        <p:nvPicPr>
          <p:cNvPr id="6" name="Picture 5" descr="eighborhood Health logo">
            <a:hlinkClick r:id="rId4"/>
            <a:extLst>
              <a:ext uri="{FF2B5EF4-FFF2-40B4-BE49-F238E27FC236}">
                <a16:creationId xmlns:a16="http://schemas.microsoft.com/office/drawing/2014/main" id="{F9241467-0DCE-4F85-81AF-19564F448BD6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935" y="5959696"/>
            <a:ext cx="14287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Nashville General Hospital Foundation">
            <a:extLst>
              <a:ext uri="{FF2B5EF4-FFF2-40B4-BE49-F238E27FC236}">
                <a16:creationId xmlns:a16="http://schemas.microsoft.com/office/drawing/2014/main" id="{6A33D1F3-10D9-40DF-BE7D-16DA2C3CDFB6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413" y="5765243"/>
            <a:ext cx="1152200" cy="912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94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"/>
            <a:ext cx="12191496" cy="6857717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63550" y="463550"/>
            <a:ext cx="11339513" cy="5191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aseline="0">
                <a:latin typeface="Museo 300" panose="02000000000000000000" pitchFamily="50" charset="0"/>
              </a:defRPr>
            </a:lvl1pPr>
          </a:lstStyle>
          <a:p>
            <a:pPr lvl="0"/>
            <a:r>
              <a:rPr lang="en-US" dirty="0"/>
              <a:t>This is a main text slide – use this to inform and instruct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	This is a new paragraph </a:t>
            </a:r>
            <a:r>
              <a:rPr lang="en-US" dirty="0" err="1"/>
              <a:t>afagjgasgsgas</a:t>
            </a:r>
            <a:endParaRPr lang="en-US" dirty="0"/>
          </a:p>
        </p:txBody>
      </p:sp>
      <p:pic>
        <p:nvPicPr>
          <p:cNvPr id="4" name="Picture 3" descr="Nashville General Hospital Foundation">
            <a:extLst>
              <a:ext uri="{FF2B5EF4-FFF2-40B4-BE49-F238E27FC236}">
                <a16:creationId xmlns:a16="http://schemas.microsoft.com/office/drawing/2014/main" id="{895B8747-BF44-485E-AADF-DF918FD6F334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4" y="5401124"/>
            <a:ext cx="640111" cy="50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59FCE5-EDFC-4292-8AC6-5FB6060E7B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982" y="5401124"/>
            <a:ext cx="1112115" cy="51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1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-13785"/>
            <a:ext cx="12191496" cy="685771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84938" y="885825"/>
            <a:ext cx="4629150" cy="4994275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  <a:latin typeface="Museo 300" panose="02000000000000000000" pitchFamily="50" charset="0"/>
              </a:defRPr>
            </a:lvl1pPr>
          </a:lstStyle>
          <a:p>
            <a:pPr lvl="0"/>
            <a:r>
              <a:rPr lang="en-US" dirty="0"/>
              <a:t>Use this space for call outs or infographics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546100"/>
            <a:ext cx="5613400" cy="5676900"/>
          </a:xfrm>
        </p:spPr>
        <p:txBody>
          <a:bodyPr/>
          <a:lstStyle>
            <a:lvl1pPr marL="0" indent="0">
              <a:buFontTx/>
              <a:buNone/>
              <a:defRPr>
                <a:latin typeface="Museo 300" panose="02000000000000000000" pitchFamily="50" charset="0"/>
              </a:defRPr>
            </a:lvl1pPr>
          </a:lstStyle>
          <a:p>
            <a:pPr lvl="0"/>
            <a:r>
              <a:rPr lang="en-US" dirty="0"/>
              <a:t>Insert photo here – send to back</a:t>
            </a:r>
          </a:p>
        </p:txBody>
      </p:sp>
    </p:spTree>
    <p:extLst>
      <p:ext uri="{BB962C8B-B14F-4D97-AF65-F5344CB8AC3E}">
        <p14:creationId xmlns:p14="http://schemas.microsoft.com/office/powerpoint/2010/main" val="124469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52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C77A-83F1-4C28-803A-4B528790027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00CB3-8B14-414A-98DC-10AA1C1CC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1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  <p:sldLayoutId id="2147483658" r:id="rId4"/>
    <p:sldLayoutId id="214748364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Vernon.Rose@NashvilleHA.or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5275" y="3967163"/>
            <a:ext cx="11088072" cy="1463675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Nashville Takes on COVID</a:t>
            </a:r>
          </a:p>
          <a:p>
            <a:r>
              <a:rPr lang="en-US" sz="3400" i="1" dirty="0"/>
              <a:t>NGH Foundation, Health Literacy Media, &amp; Neighborhood Health</a:t>
            </a:r>
          </a:p>
        </p:txBody>
      </p:sp>
      <p:pic>
        <p:nvPicPr>
          <p:cNvPr id="4" name="Picture 3" descr="A collage of 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7603F020-4705-4930-B6B5-F24A2D250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74" y="846970"/>
            <a:ext cx="6692692" cy="166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8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latin typeface="Arial"/>
                <a:cs typeface="Arial"/>
              </a:rPr>
              <a:t>What exactly is the “</a:t>
            </a:r>
            <a:r>
              <a:rPr lang="en-US" sz="4000" b="1" dirty="0" err="1">
                <a:latin typeface="Arial"/>
                <a:cs typeface="Arial"/>
              </a:rPr>
              <a:t>NToC</a:t>
            </a:r>
            <a:r>
              <a:rPr lang="en-US" sz="4000" b="1" dirty="0">
                <a:latin typeface="Arial"/>
                <a:cs typeface="Arial"/>
              </a:rPr>
              <a:t>” pledge?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" b="1" dirty="0">
              <a:latin typeface="Arial" pitchFamily="34" charset="0"/>
              <a:cs typeface="Arial" pitchFamily="34" charset="0"/>
            </a:endParaRPr>
          </a:p>
          <a:p>
            <a:pPr marL="806450" lvl="1" indent="-349250" fontAlgn="base">
              <a:spcBef>
                <a:spcPts val="2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You pledge to post brief videos on COVID vaccinations &amp;  masking on consistently during 28-day campaign.  </a:t>
            </a:r>
          </a:p>
          <a:p>
            <a:pPr lvl="1" fontAlgn="base">
              <a:spcBef>
                <a:spcPts val="2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You can also participate in other promotional activity.  </a:t>
            </a:r>
          </a:p>
          <a:p>
            <a:pPr lvl="1" fontAlgn="base">
              <a:spcBef>
                <a:spcPts val="2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The campaign will start Monday, Sept. 20</a:t>
            </a:r>
            <a:r>
              <a:rPr lang="en-US" sz="3200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lvl="1" fontAlgn="base">
              <a:spcBef>
                <a:spcPts val="2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endParaRPr lang="en-US" sz="30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C6A2D36-05A7-4105-96A2-BF6109056842}"/>
              </a:ext>
            </a:extLst>
          </p:cNvPr>
          <p:cNvSpPr txBox="1">
            <a:spLocks/>
          </p:cNvSpPr>
          <p:nvPr/>
        </p:nvSpPr>
        <p:spPr>
          <a:xfrm>
            <a:off x="1129409" y="6123112"/>
            <a:ext cx="503448" cy="347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79A0AC-489D-4955-BF89-ABAF78176D94}" type="slidenum">
              <a:rPr lang="en-US" sz="15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F91243-54D9-46A6-91C3-BC64D5F53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315" y="4659406"/>
            <a:ext cx="73056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16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latin typeface="Arial"/>
                <a:cs typeface="Arial"/>
              </a:rPr>
              <a:t>How do I sign up?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" b="1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r>
              <a:rPr lang="en-US" sz="3000" dirty="0">
                <a:latin typeface="Arial"/>
                <a:cs typeface="Arial"/>
              </a:rPr>
              <a:t> Sign the pledge at </a:t>
            </a:r>
            <a:r>
              <a:rPr lang="en-US" sz="3000" u="sng" dirty="0">
                <a:solidFill>
                  <a:srgbClr val="0070C0"/>
                </a:solidFill>
                <a:latin typeface="Arial"/>
                <a:cs typeface="Arial"/>
              </a:rPr>
              <a:t>NashvilleTakesOnCovid.org</a:t>
            </a:r>
            <a:r>
              <a:rPr lang="en-US" sz="3000" dirty="0">
                <a:latin typeface="Arial"/>
                <a:cs typeface="Arial"/>
              </a:rPr>
              <a:t> 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r>
              <a:rPr lang="en-US" sz="3000" dirty="0">
                <a:latin typeface="Arial"/>
                <a:cs typeface="Arial"/>
              </a:rPr>
              <a:t> Email your logo to </a:t>
            </a:r>
            <a:r>
              <a:rPr lang="en-US" sz="3000" dirty="0">
                <a:latin typeface="Arial"/>
                <a:cs typeface="Arial"/>
                <a:hlinkClick r:id="rId2"/>
              </a:rPr>
              <a:t>Vernon.Rose@NashvilleHA.org</a:t>
            </a:r>
            <a:endParaRPr lang="en-US" sz="3000" dirty="0">
              <a:latin typeface="Arial"/>
              <a:cs typeface="Arial"/>
            </a:endParaRPr>
          </a:p>
          <a:p>
            <a:pPr lvl="1" fontAlgn="base">
              <a:spcBef>
                <a:spcPts val="2000"/>
              </a:spcBef>
            </a:pPr>
            <a:r>
              <a:rPr lang="en-US" sz="3000" dirty="0">
                <a:latin typeface="Arial"/>
                <a:cs typeface="Arial"/>
              </a:rPr>
              <a:t> Request posters and masks starting 9/20</a:t>
            </a:r>
          </a:p>
          <a:p>
            <a:pPr lvl="1" fontAlgn="base">
              <a:spcBef>
                <a:spcPts val="2000"/>
              </a:spcBef>
            </a:pPr>
            <a:r>
              <a:rPr lang="en-US" sz="3000" dirty="0">
                <a:latin typeface="Arial"/>
                <a:cs typeface="Arial"/>
              </a:rPr>
              <a:t> Start posting on Twitter, Facebook, and Instagram on 9/20!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endParaRPr lang="en-US" sz="30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C6A2D36-05A7-4105-96A2-BF6109056842}"/>
              </a:ext>
            </a:extLst>
          </p:cNvPr>
          <p:cNvSpPr txBox="1">
            <a:spLocks/>
          </p:cNvSpPr>
          <p:nvPr/>
        </p:nvSpPr>
        <p:spPr>
          <a:xfrm>
            <a:off x="1129409" y="6123112"/>
            <a:ext cx="503448" cy="347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79A0AC-489D-4955-BF89-ABAF78176D94}" type="slidenum">
              <a:rPr lang="en-US" sz="15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9883AC-B020-4CAD-98F7-C8511CB76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868" y="4698829"/>
            <a:ext cx="73056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94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What’s Our Goal? </a:t>
            </a:r>
          </a:p>
          <a:p>
            <a:pPr lvl="1" fontAlgn="base">
              <a:spcBef>
                <a:spcPts val="2000"/>
              </a:spcBef>
            </a:pPr>
            <a:endParaRPr lang="en-US" sz="300" b="1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r>
              <a:rPr lang="en-US" sz="3000" i="1" dirty="0">
                <a:latin typeface="Arial"/>
                <a:cs typeface="Arial"/>
              </a:rPr>
              <a:t>It’s simple: </a:t>
            </a:r>
          </a:p>
          <a:p>
            <a:pPr marL="457200" lvl="1" indent="0" fontAlgn="base">
              <a:spcBef>
                <a:spcPts val="2000"/>
              </a:spcBef>
              <a:buNone/>
            </a:pPr>
            <a:r>
              <a:rPr lang="en-US" sz="3000" dirty="0">
                <a:latin typeface="Arial"/>
                <a:cs typeface="Arial"/>
              </a:rPr>
              <a:t>We seek to increase the number of Nashville residents age 12 and older who </a:t>
            </a:r>
            <a:r>
              <a:rPr lang="en-US" sz="3000" b="1" u="sng" dirty="0">
                <a:latin typeface="Arial"/>
                <a:cs typeface="Arial"/>
              </a:rPr>
              <a:t>get vaccinated </a:t>
            </a:r>
            <a:r>
              <a:rPr lang="en-US" sz="3000" dirty="0">
                <a:latin typeface="Arial"/>
                <a:cs typeface="Arial"/>
              </a:rPr>
              <a:t>for COVID and </a:t>
            </a:r>
            <a:r>
              <a:rPr lang="en-US" sz="3000" b="1" u="sng" dirty="0">
                <a:latin typeface="Arial"/>
                <a:cs typeface="Arial"/>
              </a:rPr>
              <a:t>wear masks </a:t>
            </a:r>
            <a:r>
              <a:rPr lang="en-US" sz="3000" dirty="0">
                <a:latin typeface="Arial"/>
                <a:cs typeface="Arial"/>
              </a:rPr>
              <a:t>to protect themselves, friends, and family.  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endParaRPr lang="en-US" sz="30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C6A2D36-05A7-4105-96A2-BF6109056842}"/>
              </a:ext>
            </a:extLst>
          </p:cNvPr>
          <p:cNvSpPr txBox="1">
            <a:spLocks/>
          </p:cNvSpPr>
          <p:nvPr/>
        </p:nvSpPr>
        <p:spPr>
          <a:xfrm>
            <a:off x="1129409" y="6123112"/>
            <a:ext cx="503448" cy="347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79A0AC-489D-4955-BF89-ABAF78176D94}" type="slidenum">
              <a:rPr lang="en-US" sz="15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52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latin typeface="Arial"/>
                <a:cs typeface="Arial"/>
              </a:rPr>
              <a:t>What do we propose to do?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" b="1" dirty="0">
              <a:latin typeface="Arial" pitchFamily="34" charset="0"/>
              <a:cs typeface="Arial" pitchFamily="34" charset="0"/>
            </a:endParaRPr>
          </a:p>
          <a:p>
            <a:pPr marL="457200" lvl="1" indent="-282575" fontAlgn="base">
              <a:spcBef>
                <a:spcPts val="2000"/>
              </a:spcBef>
              <a:buNone/>
            </a:pPr>
            <a:r>
              <a:rPr lang="en-US" sz="3000" i="1" dirty="0">
                <a:latin typeface="Arial"/>
                <a:cs typeface="Arial"/>
              </a:rPr>
              <a:t> Working together with you, we will:</a:t>
            </a:r>
          </a:p>
          <a:p>
            <a:pPr marL="806450" lvl="1" indent="-349250" fontAlgn="base">
              <a:spcBef>
                <a:spcPts val="2000"/>
              </a:spcBef>
            </a:pPr>
            <a:r>
              <a:rPr lang="en-US" sz="3000" dirty="0">
                <a:latin typeface="Arial"/>
                <a:cs typeface="Arial"/>
              </a:rPr>
              <a:t>Put brief, well-produced content about COVID vaccines and masking in front of every Nashvillian this month;  </a:t>
            </a:r>
          </a:p>
          <a:p>
            <a:pPr marL="806450" lvl="1" indent="-349250" fontAlgn="base">
              <a:spcBef>
                <a:spcPts val="2000"/>
              </a:spcBef>
            </a:pPr>
            <a:r>
              <a:rPr lang="en-US" sz="3000" dirty="0">
                <a:latin typeface="Arial"/>
                <a:cs typeface="Arial"/>
              </a:rPr>
              <a:t>Show Nashvillians exactly how we are lowering barriers to make vaccines accessible to everyone; and</a:t>
            </a:r>
          </a:p>
          <a:p>
            <a:pPr marL="806450" lvl="1" indent="-349250" fontAlgn="base">
              <a:spcBef>
                <a:spcPts val="2000"/>
              </a:spcBef>
            </a:pPr>
            <a:r>
              <a:rPr lang="en-US" sz="3000" dirty="0">
                <a:latin typeface="Arial"/>
                <a:cs typeface="Arial"/>
              </a:rPr>
              <a:t>Give out at least 10,000 re-usable masks.</a:t>
            </a:r>
          </a:p>
          <a:p>
            <a:pPr lvl="1" fontAlgn="base">
              <a:spcBef>
                <a:spcPts val="2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endParaRPr lang="en-US" sz="30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C6A2D36-05A7-4105-96A2-BF6109056842}"/>
              </a:ext>
            </a:extLst>
          </p:cNvPr>
          <p:cNvSpPr txBox="1">
            <a:spLocks/>
          </p:cNvSpPr>
          <p:nvPr/>
        </p:nvSpPr>
        <p:spPr>
          <a:xfrm>
            <a:off x="1129409" y="6123112"/>
            <a:ext cx="503448" cy="347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79A0AC-489D-4955-BF89-ABAF78176D94}" type="slidenum">
              <a:rPr lang="en-US" sz="15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78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latin typeface="Arial"/>
                <a:cs typeface="Arial"/>
              </a:rPr>
              <a:t>What do the posts look like?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endParaRPr lang="en-US" sz="30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C6A2D36-05A7-4105-96A2-BF6109056842}"/>
              </a:ext>
            </a:extLst>
          </p:cNvPr>
          <p:cNvSpPr txBox="1">
            <a:spLocks/>
          </p:cNvSpPr>
          <p:nvPr/>
        </p:nvSpPr>
        <p:spPr>
          <a:xfrm>
            <a:off x="1129409" y="6123112"/>
            <a:ext cx="503448" cy="347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79A0AC-489D-4955-BF89-ABAF78176D94}" type="slidenum">
              <a:rPr lang="en-US" sz="15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92E902-6C6C-42AC-ABD5-AE032B4C2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092" y="1393372"/>
            <a:ext cx="4602359" cy="38317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936985-97CF-481D-8EA6-206D08F92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89" y="1393372"/>
            <a:ext cx="4582934" cy="383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4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latin typeface="Arial"/>
                <a:cs typeface="Arial"/>
              </a:rPr>
              <a:t>Flyer Sample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endParaRPr lang="en-US" sz="30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C6A2D36-05A7-4105-96A2-BF6109056842}"/>
              </a:ext>
            </a:extLst>
          </p:cNvPr>
          <p:cNvSpPr txBox="1">
            <a:spLocks/>
          </p:cNvSpPr>
          <p:nvPr/>
        </p:nvSpPr>
        <p:spPr>
          <a:xfrm>
            <a:off x="1129409" y="6123112"/>
            <a:ext cx="503448" cy="347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79A0AC-489D-4955-BF89-ABAF78176D94}" type="slidenum">
              <a:rPr lang="en-US" sz="15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3E55F5-2620-40EA-921F-11733E7A3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230" y="1654011"/>
            <a:ext cx="8195455" cy="35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92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latin typeface="Arial"/>
                <a:cs typeface="Arial"/>
              </a:rPr>
              <a:t>Why do we believe this can work?</a:t>
            </a:r>
            <a:endParaRPr lang="en-US" sz="300" b="1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marL="806450" lvl="1" indent="-349250" fontAlgn="base">
              <a:spcBef>
                <a:spcPts val="2000"/>
              </a:spcBef>
            </a:pPr>
            <a:r>
              <a:rPr lang="en-US" sz="3000" dirty="0">
                <a:latin typeface="Arial"/>
                <a:cs typeface="Arial"/>
              </a:rPr>
              <a:t>Social media campaigns more likely to reach younger (and more unvaccinated) population.</a:t>
            </a:r>
          </a:p>
          <a:p>
            <a:pPr marL="806450" lvl="1" indent="-349250" fontAlgn="base">
              <a:spcBef>
                <a:spcPts val="2000"/>
              </a:spcBef>
            </a:pPr>
            <a:r>
              <a:rPr lang="en-US" sz="3000" dirty="0">
                <a:latin typeface="Arial"/>
                <a:cs typeface="Arial"/>
              </a:rPr>
              <a:t>If we all post the same content with the same #hashtags, the content will begin trending – </a:t>
            </a:r>
            <a:r>
              <a:rPr lang="en-US" sz="3000">
                <a:latin typeface="Arial"/>
                <a:cs typeface="Arial"/>
              </a:rPr>
              <a:t>and have outsized </a:t>
            </a:r>
            <a:r>
              <a:rPr lang="en-US" sz="3000" dirty="0">
                <a:latin typeface="Arial"/>
                <a:cs typeface="Arial"/>
              </a:rPr>
              <a:t>effect.</a:t>
            </a: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endParaRPr lang="en-US" sz="30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C6A2D36-05A7-4105-96A2-BF6109056842}"/>
              </a:ext>
            </a:extLst>
          </p:cNvPr>
          <p:cNvSpPr txBox="1">
            <a:spLocks/>
          </p:cNvSpPr>
          <p:nvPr/>
        </p:nvSpPr>
        <p:spPr>
          <a:xfrm>
            <a:off x="1129409" y="6123112"/>
            <a:ext cx="503448" cy="347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79A0AC-489D-4955-BF89-ABAF78176D94}" type="slidenum">
              <a:rPr lang="en-US" sz="15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371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latin typeface="Arial"/>
                <a:cs typeface="Arial"/>
              </a:rPr>
              <a:t>Why are we doing this now?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" b="1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endParaRPr lang="en-US" sz="30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C6A2D36-05A7-4105-96A2-BF6109056842}"/>
              </a:ext>
            </a:extLst>
          </p:cNvPr>
          <p:cNvSpPr txBox="1">
            <a:spLocks/>
          </p:cNvSpPr>
          <p:nvPr/>
        </p:nvSpPr>
        <p:spPr>
          <a:xfrm>
            <a:off x="1129409" y="6123112"/>
            <a:ext cx="503448" cy="347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79A0AC-489D-4955-BF89-ABAF78176D94}" type="slidenum">
              <a:rPr lang="en-US" sz="15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61E4E0-73C7-4949-8FD3-0CB496838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33" y="1500187"/>
            <a:ext cx="93726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11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latin typeface="Arial"/>
                <a:cs typeface="Arial"/>
              </a:rPr>
              <a:t>Why now? </a:t>
            </a:r>
            <a:r>
              <a:rPr lang="en-US" sz="2800" dirty="0">
                <a:latin typeface="Arial"/>
                <a:cs typeface="Arial"/>
              </a:rPr>
              <a:t>(cont’d)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" b="1" dirty="0">
              <a:latin typeface="Arial" pitchFamily="34" charset="0"/>
              <a:cs typeface="Arial" pitchFamily="34" charset="0"/>
            </a:endParaRPr>
          </a:p>
          <a:p>
            <a:pPr marL="806450" lvl="1" indent="-349250" fontAlgn="base">
              <a:spcBef>
                <a:spcPts val="2000"/>
              </a:spcBef>
            </a:pPr>
            <a:r>
              <a:rPr lang="en-US" sz="3000" dirty="0">
                <a:latin typeface="Arial"/>
                <a:cs typeface="Arial"/>
              </a:rPr>
              <a:t>(Older) groups with higher rates have had access longer.</a:t>
            </a:r>
          </a:p>
          <a:p>
            <a:pPr marL="806450" lvl="1" indent="-349250" fontAlgn="base">
              <a:spcBef>
                <a:spcPts val="2000"/>
              </a:spcBef>
            </a:pPr>
            <a:endParaRPr lang="en-US" sz="3000" dirty="0">
              <a:latin typeface="Arial"/>
              <a:cs typeface="Arial"/>
            </a:endParaRPr>
          </a:p>
          <a:p>
            <a:pPr marL="806450" lvl="1" indent="-349250" fontAlgn="base">
              <a:spcBef>
                <a:spcPts val="2000"/>
              </a:spcBef>
            </a:pPr>
            <a:endParaRPr lang="en-US" sz="3000" dirty="0">
              <a:latin typeface="Arial"/>
              <a:cs typeface="Arial"/>
            </a:endParaRPr>
          </a:p>
          <a:p>
            <a:pPr marL="806450" lvl="1" indent="-349250" fontAlgn="base">
              <a:spcBef>
                <a:spcPts val="2000"/>
              </a:spcBef>
            </a:pPr>
            <a:endParaRPr lang="en-US" sz="3000" dirty="0">
              <a:latin typeface="Arial"/>
              <a:cs typeface="Arial"/>
            </a:endParaRPr>
          </a:p>
          <a:p>
            <a:pPr marL="806450" lvl="1" indent="-349250" fontAlgn="base">
              <a:spcBef>
                <a:spcPts val="2000"/>
              </a:spcBef>
            </a:pPr>
            <a:r>
              <a:rPr lang="en-US" sz="3000" dirty="0">
                <a:latin typeface="Arial"/>
                <a:cs typeface="Arial"/>
              </a:rPr>
              <a:t>We had hoped other age groups would “catch up.”</a:t>
            </a:r>
          </a:p>
          <a:p>
            <a:pPr marL="806450" lvl="1" indent="-349250" fontAlgn="base">
              <a:spcBef>
                <a:spcPts val="2000"/>
              </a:spcBef>
            </a:pPr>
            <a:r>
              <a:rPr lang="en-US" sz="3000" dirty="0">
                <a:latin typeface="Arial"/>
                <a:cs typeface="Arial"/>
              </a:rPr>
              <a:t>But that hasn’t happened as quickly as needed....</a:t>
            </a:r>
          </a:p>
          <a:p>
            <a:pPr lvl="1" fontAlgn="base">
              <a:spcBef>
                <a:spcPts val="2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endParaRPr lang="en-US" sz="30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C6A2D36-05A7-4105-96A2-BF6109056842}"/>
              </a:ext>
            </a:extLst>
          </p:cNvPr>
          <p:cNvSpPr txBox="1">
            <a:spLocks/>
          </p:cNvSpPr>
          <p:nvPr/>
        </p:nvSpPr>
        <p:spPr>
          <a:xfrm>
            <a:off x="1129409" y="6123112"/>
            <a:ext cx="503448" cy="347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79A0AC-489D-4955-BF89-ABAF78176D94}" type="slidenum">
              <a:rPr lang="en-US" sz="15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A858D5-B148-47F2-BED8-EA0D5797A4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41" y="2299400"/>
            <a:ext cx="5883090" cy="1519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996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latin typeface="Arial"/>
                <a:cs typeface="Arial"/>
              </a:rPr>
              <a:t>How do we fight myths/misinformation?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" b="1" dirty="0">
              <a:latin typeface="Arial" pitchFamily="34" charset="0"/>
              <a:cs typeface="Arial" pitchFamily="34" charset="0"/>
            </a:endParaRPr>
          </a:p>
          <a:p>
            <a:pPr marL="806450" lvl="1" indent="-349250" fontAlgn="base">
              <a:spcBef>
                <a:spcPts val="2000"/>
              </a:spcBef>
            </a:pPr>
            <a:r>
              <a:rPr lang="en-US" sz="3000" i="1" dirty="0">
                <a:latin typeface="Arial"/>
                <a:cs typeface="Arial"/>
              </a:rPr>
              <a:t>Simple: We don’t.  </a:t>
            </a:r>
          </a:p>
          <a:p>
            <a:pPr marL="806450" lvl="1" indent="-349250" fontAlgn="base">
              <a:spcBef>
                <a:spcPts val="2000"/>
              </a:spcBef>
            </a:pPr>
            <a:r>
              <a:rPr lang="en-US" sz="3000" i="1" dirty="0">
                <a:latin typeface="Arial"/>
                <a:cs typeface="Arial"/>
              </a:rPr>
              <a:t>Rather, </a:t>
            </a:r>
            <a:r>
              <a:rPr lang="en-US" sz="3000" dirty="0">
                <a:latin typeface="Arial"/>
                <a:cs typeface="Arial"/>
              </a:rPr>
              <a:t>we post the video content in which medical professionals (largely persons of color) have recorded, and we let their words work.</a:t>
            </a: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457200" lvl="1" indent="0" fontAlgn="base">
              <a:spcBef>
                <a:spcPts val="2000"/>
              </a:spcBef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ts val="2000"/>
              </a:spcBef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endParaRPr lang="en-US" sz="30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C6A2D36-05A7-4105-96A2-BF6109056842}"/>
              </a:ext>
            </a:extLst>
          </p:cNvPr>
          <p:cNvSpPr txBox="1">
            <a:spLocks/>
          </p:cNvSpPr>
          <p:nvPr/>
        </p:nvSpPr>
        <p:spPr>
          <a:xfrm>
            <a:off x="1129409" y="6123112"/>
            <a:ext cx="503448" cy="347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79A0AC-489D-4955-BF89-ABAF78176D94}" type="slidenum">
              <a:rPr lang="en-US" sz="15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8E3B7-17F8-4555-9448-3AE73C66B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306" y="3429000"/>
            <a:ext cx="4357211" cy="247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67688"/>
      </p:ext>
    </p:extLst>
  </p:cSld>
  <p:clrMapOvr>
    <a:masterClrMapping/>
  </p:clrMapOvr>
</p:sld>
</file>

<file path=ppt/theme/theme1.xml><?xml version="1.0" encoding="utf-8"?>
<a:theme xmlns:a="http://schemas.openxmlformats.org/drawingml/2006/main" name="Neighborhood Health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ighborhood Health template" id="{BE99958C-0526-4C18-AEF5-BF22E53A6704}" vid="{4B2002F7-6E7A-4C99-A7EF-E8F2158C6B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9A889E8D345A4AA7B1FF3D6F77757C" ma:contentTypeVersion="13" ma:contentTypeDescription="Create a new document." ma:contentTypeScope="" ma:versionID="ad2df9e9a5dcfe18a14066a44c54e45f">
  <xsd:schema xmlns:xsd="http://www.w3.org/2001/XMLSchema" xmlns:xs="http://www.w3.org/2001/XMLSchema" xmlns:p="http://schemas.microsoft.com/office/2006/metadata/properties" xmlns:ns3="49cfa536-fffb-461f-a467-d6f844c90f06" xmlns:ns4="180c7664-eca1-461a-9568-137015d85a01" targetNamespace="http://schemas.microsoft.com/office/2006/metadata/properties" ma:root="true" ma:fieldsID="1e47d10512547ea5fd632fc7bee90724" ns3:_="" ns4:_="">
    <xsd:import namespace="49cfa536-fffb-461f-a467-d6f844c90f06"/>
    <xsd:import namespace="180c7664-eca1-461a-9568-137015d85a0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cfa536-fffb-461f-a467-d6f844c90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0c7664-eca1-461a-9568-137015d85a0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3E7C14-17B3-48C3-B81D-2EAEF75079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F6E083-E2D0-4EDA-8F72-07D0AB4FBA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cfa536-fffb-461f-a467-d6f844c90f06"/>
    <ds:schemaRef ds:uri="180c7664-eca1-461a-9568-137015d85a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D42552-F3A5-4C26-B107-F73D27F635E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Neighborhood Health template</Template>
  <TotalTime>4657</TotalTime>
  <Words>353</Words>
  <Application>Microsoft Office PowerPoint</Application>
  <PresentationFormat>Widescreen</PresentationFormat>
  <Paragraphs>136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Jenna Sue</vt:lpstr>
      <vt:lpstr>Museo 300</vt:lpstr>
      <vt:lpstr>Neighborhood Health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brianhaile</dc:creator>
  <cp:lastModifiedBy>Rose, Vernon</cp:lastModifiedBy>
  <cp:revision>100</cp:revision>
  <dcterms:created xsi:type="dcterms:W3CDTF">2017-10-11T02:47:09Z</dcterms:created>
  <dcterms:modified xsi:type="dcterms:W3CDTF">2021-09-13T19:57:17Z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0x010100FB9A889E8D345A4AA7B1FF3D6F77757C</vt:lpwstr>
  </property>
</Properties>
</file>